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67"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1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86" d="100"/>
          <a:sy n="86" d="100"/>
        </p:scale>
        <p:origin x="514"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1828949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3334553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26226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2756437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8698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3258465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681214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197504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401127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DA240-39FD-4810-A651-F487A03FF0BF}" type="datetimeFigureOut">
              <a:rPr lang="en-GB" smtClean="0"/>
              <a:t>23/05/2022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66710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5DA240-39FD-4810-A651-F487A03FF0BF}"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168293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5DA240-39FD-4810-A651-F487A03FF0BF}" type="datetimeFigureOut">
              <a:rPr lang="en-GB" smtClean="0"/>
              <a:t>23/05/2022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61213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5DA240-39FD-4810-A651-F487A03FF0BF}" type="datetimeFigureOut">
              <a:rPr lang="en-GB" smtClean="0"/>
              <a:t>23/05/2022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19374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DA240-39FD-4810-A651-F487A03FF0BF}" type="datetimeFigureOut">
              <a:rPr lang="en-GB" smtClean="0"/>
              <a:t>23/05/2022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126234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5DA240-39FD-4810-A651-F487A03FF0BF}"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261020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DA240-39FD-4810-A651-F487A03FF0BF}" type="datetimeFigureOut">
              <a:rPr lang="en-GB" smtClean="0"/>
              <a:t>23/05/2022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C74F2-0F7A-4C37-BECA-8A61D6806CE0}" type="slidenum">
              <a:rPr lang="en-GB" smtClean="0"/>
              <a:t>‹#›</a:t>
            </a:fld>
            <a:endParaRPr lang="en-GB"/>
          </a:p>
        </p:txBody>
      </p:sp>
    </p:spTree>
    <p:extLst>
      <p:ext uri="{BB962C8B-B14F-4D97-AF65-F5344CB8AC3E}">
        <p14:creationId xmlns:p14="http://schemas.microsoft.com/office/powerpoint/2010/main" val="100805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5DA240-39FD-4810-A651-F487A03FF0BF}" type="datetimeFigureOut">
              <a:rPr lang="en-GB" smtClean="0"/>
              <a:t>23/05/2022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6C74F2-0F7A-4C37-BECA-8A61D6806CE0}" type="slidenum">
              <a:rPr lang="en-GB" smtClean="0"/>
              <a:t>‹#›</a:t>
            </a:fld>
            <a:endParaRPr lang="en-GB"/>
          </a:p>
        </p:txBody>
      </p:sp>
    </p:spTree>
    <p:extLst>
      <p:ext uri="{BB962C8B-B14F-4D97-AF65-F5344CB8AC3E}">
        <p14:creationId xmlns:p14="http://schemas.microsoft.com/office/powerpoint/2010/main" val="1436306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691" y="2412771"/>
            <a:ext cx="9133960" cy="2249844"/>
          </a:xfrm>
        </p:spPr>
        <p:txBody>
          <a:bodyPr/>
          <a:lstStyle/>
          <a:p>
            <a:r>
              <a:rPr lang="en-GB" sz="4000" dirty="0"/>
              <a:t>SUMMIT INSURANCE SERVICES LIMITED'S APPROACH TO CONSUMER VULNERABILITY</a:t>
            </a:r>
          </a:p>
        </p:txBody>
      </p:sp>
    </p:spTree>
    <p:extLst>
      <p:ext uri="{BB962C8B-B14F-4D97-AF65-F5344CB8AC3E}">
        <p14:creationId xmlns:p14="http://schemas.microsoft.com/office/powerpoint/2010/main" val="210466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70021"/>
            <a:ext cx="8596668" cy="5271341"/>
          </a:xfrm>
        </p:spPr>
        <p:txBody>
          <a:bodyPr/>
          <a:lstStyle/>
          <a:p>
            <a:pPr marL="0" indent="0" algn="ctr">
              <a:buNone/>
            </a:pPr>
            <a:r>
              <a:rPr lang="en-GB" sz="3200" dirty="0">
                <a:solidFill>
                  <a:srgbClr val="C00000"/>
                </a:solidFill>
              </a:rPr>
              <a:t>WHAT IS CONSUMER VULNERABILITY?</a:t>
            </a:r>
          </a:p>
          <a:p>
            <a:pPr algn="ctr"/>
            <a:endParaRPr lang="en-GB" sz="2400" dirty="0">
              <a:solidFill>
                <a:srgbClr val="C00000"/>
              </a:solidFill>
            </a:endParaRPr>
          </a:p>
          <a:p>
            <a:pPr marL="0" indent="0">
              <a:buNone/>
            </a:pPr>
            <a:r>
              <a:rPr lang="en-GB" dirty="0">
                <a:solidFill>
                  <a:schemeClr val="tx1">
                    <a:lumMod val="65000"/>
                    <a:lumOff val="35000"/>
                  </a:schemeClr>
                </a:solidFill>
              </a:rPr>
              <a:t>There are several different definitions of vulnerability, at SIS we accept the definition proposed by the FCA – </a:t>
            </a:r>
          </a:p>
          <a:p>
            <a:endParaRPr lang="en-GB" dirty="0"/>
          </a:p>
          <a:p>
            <a:pPr marL="0" indent="0" algn="ctr">
              <a:buNone/>
            </a:pPr>
            <a:r>
              <a:rPr lang="en-GB" sz="2400" dirty="0">
                <a:ln w="0">
                  <a:solidFill>
                    <a:schemeClr val="tx2"/>
                  </a:solidFill>
                </a:ln>
                <a:solidFill>
                  <a:schemeClr val="tx2"/>
                </a:solidFill>
                <a:effectLst/>
              </a:rPr>
              <a:t>A vulnerable consumer is someone who, due to their personal circumstances, is especially susceptible to detriment, particularly when a firm is not acting with appropriate levels of care.</a:t>
            </a:r>
          </a:p>
          <a:p>
            <a:endParaRPr lang="en-GB" dirty="0"/>
          </a:p>
          <a:p>
            <a:pPr marL="0" indent="0" algn="ctr">
              <a:buNone/>
            </a:pPr>
            <a:r>
              <a:rPr lang="en-GB" i="1" dirty="0">
                <a:solidFill>
                  <a:schemeClr val="tx1">
                    <a:lumMod val="65000"/>
                    <a:lumOff val="35000"/>
                  </a:schemeClr>
                </a:solidFill>
              </a:rPr>
              <a:t>FAIR TREATMENT OF ALL CUSTOMERS IS CENTRAL TO CORE CONDUCT</a:t>
            </a:r>
          </a:p>
        </p:txBody>
      </p:sp>
    </p:spTree>
    <p:extLst>
      <p:ext uri="{BB962C8B-B14F-4D97-AF65-F5344CB8AC3E}">
        <p14:creationId xmlns:p14="http://schemas.microsoft.com/office/powerpoint/2010/main" val="77770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5207-8EC3-421A-93BB-62A22980609C}"/>
              </a:ext>
            </a:extLst>
          </p:cNvPr>
          <p:cNvSpPr>
            <a:spLocks noGrp="1"/>
          </p:cNvSpPr>
          <p:nvPr>
            <p:ph type="title"/>
          </p:nvPr>
        </p:nvSpPr>
        <p:spPr/>
        <p:txBody>
          <a:bodyPr/>
          <a:lstStyle/>
          <a:p>
            <a:r>
              <a:rPr lang="en-GB" dirty="0"/>
              <a:t>What the FCA wants</a:t>
            </a:r>
          </a:p>
        </p:txBody>
      </p:sp>
      <p:sp>
        <p:nvSpPr>
          <p:cNvPr id="3" name="Content Placeholder 2">
            <a:extLst>
              <a:ext uri="{FF2B5EF4-FFF2-40B4-BE49-F238E27FC236}">
                <a16:creationId xmlns:a16="http://schemas.microsoft.com/office/drawing/2014/main" id="{E236F00D-7CE5-402C-BADE-66CA2456AFA0}"/>
              </a:ext>
            </a:extLst>
          </p:cNvPr>
          <p:cNvSpPr>
            <a:spLocks noGrp="1"/>
          </p:cNvSpPr>
          <p:nvPr>
            <p:ph idx="1"/>
          </p:nvPr>
        </p:nvSpPr>
        <p:spPr/>
        <p:txBody>
          <a:bodyPr/>
          <a:lstStyle/>
          <a:p>
            <a:pPr algn="l"/>
            <a:r>
              <a:rPr lang="en-GB" b="0" i="0" dirty="0">
                <a:solidFill>
                  <a:srgbClr val="3F3F3F"/>
                </a:solidFill>
                <a:effectLst/>
                <a:latin typeface="Verdana" panose="020B0604030504040204" pitchFamily="34" charset="0"/>
              </a:rPr>
              <a:t>To achieve good outcomes for vulnerable customers, firms should take action to:  </a:t>
            </a:r>
          </a:p>
          <a:p>
            <a:pPr algn="l">
              <a:buFont typeface="Arial" panose="020B0604020202020204" pitchFamily="34" charset="0"/>
              <a:buChar char="•"/>
            </a:pPr>
            <a:r>
              <a:rPr lang="en-GB" b="1" i="0" dirty="0">
                <a:solidFill>
                  <a:srgbClr val="3F3F3F"/>
                </a:solidFill>
                <a:effectLst/>
                <a:latin typeface="Verdana" panose="020B0604030504040204" pitchFamily="34" charset="0"/>
              </a:rPr>
              <a:t>understand the needs</a:t>
            </a:r>
            <a:r>
              <a:rPr lang="en-GB" b="0" i="0" dirty="0">
                <a:solidFill>
                  <a:srgbClr val="3F3F3F"/>
                </a:solidFill>
                <a:effectLst/>
                <a:latin typeface="Verdana" panose="020B0604030504040204" pitchFamily="34" charset="0"/>
              </a:rPr>
              <a:t> of their target market/customer base </a:t>
            </a:r>
          </a:p>
          <a:p>
            <a:pPr algn="l">
              <a:buFont typeface="Arial" panose="020B0604020202020204" pitchFamily="34" charset="0"/>
              <a:buChar char="•"/>
            </a:pPr>
            <a:r>
              <a:rPr lang="en-GB" b="0" i="0" dirty="0">
                <a:solidFill>
                  <a:srgbClr val="3F3F3F"/>
                </a:solidFill>
                <a:effectLst/>
                <a:latin typeface="Verdana" panose="020B0604030504040204" pitchFamily="34" charset="0"/>
              </a:rPr>
              <a:t>make sure staff have the right </a:t>
            </a:r>
            <a:r>
              <a:rPr lang="en-GB" b="1" i="0" dirty="0">
                <a:solidFill>
                  <a:srgbClr val="3F3F3F"/>
                </a:solidFill>
                <a:effectLst/>
                <a:latin typeface="Verdana" panose="020B0604030504040204" pitchFamily="34" charset="0"/>
              </a:rPr>
              <a:t>skills and capability</a:t>
            </a:r>
            <a:r>
              <a:rPr lang="en-GB" b="0" i="0" dirty="0">
                <a:solidFill>
                  <a:srgbClr val="3F3F3F"/>
                </a:solidFill>
                <a:effectLst/>
                <a:latin typeface="Verdana" panose="020B0604030504040204" pitchFamily="34" charset="0"/>
              </a:rPr>
              <a:t> to recognise and respond to the needs of vulnerable customers </a:t>
            </a:r>
          </a:p>
          <a:p>
            <a:pPr algn="l">
              <a:buFont typeface="Arial" panose="020B0604020202020204" pitchFamily="34" charset="0"/>
              <a:buChar char="•"/>
            </a:pPr>
            <a:r>
              <a:rPr lang="en-GB" b="1" i="0" dirty="0">
                <a:solidFill>
                  <a:srgbClr val="3F3F3F"/>
                </a:solidFill>
                <a:effectLst/>
                <a:latin typeface="Verdana" panose="020B0604030504040204" pitchFamily="34" charset="0"/>
              </a:rPr>
              <a:t>respond to customer needs</a:t>
            </a:r>
            <a:r>
              <a:rPr lang="en-GB" b="0" i="0" dirty="0">
                <a:solidFill>
                  <a:srgbClr val="3F3F3F"/>
                </a:solidFill>
                <a:effectLst/>
                <a:latin typeface="Verdana" panose="020B0604030504040204" pitchFamily="34" charset="0"/>
              </a:rPr>
              <a:t> throughout product design, flexible customer service provision and communications </a:t>
            </a:r>
          </a:p>
          <a:p>
            <a:pPr algn="l">
              <a:buFont typeface="Arial" panose="020B0604020202020204" pitchFamily="34" charset="0"/>
              <a:buChar char="•"/>
            </a:pPr>
            <a:r>
              <a:rPr lang="en-GB" b="1" i="0" dirty="0">
                <a:solidFill>
                  <a:srgbClr val="3F3F3F"/>
                </a:solidFill>
                <a:effectLst/>
                <a:latin typeface="Verdana" panose="020B0604030504040204" pitchFamily="34" charset="0"/>
              </a:rPr>
              <a:t>monitor and assess</a:t>
            </a:r>
            <a:r>
              <a:rPr lang="en-GB" b="0" i="0" dirty="0">
                <a:solidFill>
                  <a:srgbClr val="3F3F3F"/>
                </a:solidFill>
                <a:effectLst/>
                <a:latin typeface="Verdana" panose="020B0604030504040204" pitchFamily="34" charset="0"/>
              </a:rPr>
              <a:t> whether they are meeting and responding to the needs of customers with characteristics of vulnerability, and make improvements where this is not happening</a:t>
            </a:r>
          </a:p>
          <a:p>
            <a:endParaRPr lang="en-GB" dirty="0"/>
          </a:p>
        </p:txBody>
      </p:sp>
    </p:spTree>
    <p:extLst>
      <p:ext uri="{BB962C8B-B14F-4D97-AF65-F5344CB8AC3E}">
        <p14:creationId xmlns:p14="http://schemas.microsoft.com/office/powerpoint/2010/main" val="398580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F348F-4333-4318-946E-03B6F3F51025}"/>
              </a:ext>
            </a:extLst>
          </p:cNvPr>
          <p:cNvSpPr>
            <a:spLocks noGrp="1"/>
          </p:cNvSpPr>
          <p:nvPr>
            <p:ph type="title"/>
          </p:nvPr>
        </p:nvSpPr>
        <p:spPr/>
        <p:txBody>
          <a:bodyPr>
            <a:normAutofit fontScale="90000"/>
          </a:bodyPr>
          <a:lstStyle/>
          <a:p>
            <a:r>
              <a:rPr lang="en-GB" b="0" i="0" dirty="0">
                <a:solidFill>
                  <a:srgbClr val="3F3F3F"/>
                </a:solidFill>
                <a:effectLst/>
                <a:latin typeface="Verdana" panose="020B0604030504040204" pitchFamily="34" charset="0"/>
              </a:rPr>
              <a:t>Actions that SIS takes to treat vulnerable customers fairly-1</a:t>
            </a:r>
            <a:br>
              <a:rPr lang="en-GB" b="0" i="0" dirty="0">
                <a:solidFill>
                  <a:srgbClr val="3F3F3F"/>
                </a:solidFill>
                <a:effectLst/>
                <a:latin typeface="Verdana" panose="020B0604030504040204" pitchFamily="34" charset="0"/>
              </a:rPr>
            </a:br>
            <a:endParaRPr lang="en-GB" dirty="0"/>
          </a:p>
        </p:txBody>
      </p:sp>
      <p:sp>
        <p:nvSpPr>
          <p:cNvPr id="3" name="Content Placeholder 2">
            <a:extLst>
              <a:ext uri="{FF2B5EF4-FFF2-40B4-BE49-F238E27FC236}">
                <a16:creationId xmlns:a16="http://schemas.microsoft.com/office/drawing/2014/main" id="{1786126E-0F34-46D9-8AB8-CA3830470B77}"/>
              </a:ext>
            </a:extLst>
          </p:cNvPr>
          <p:cNvSpPr>
            <a:spLocks noGrp="1"/>
          </p:cNvSpPr>
          <p:nvPr>
            <p:ph idx="1"/>
          </p:nvPr>
        </p:nvSpPr>
        <p:spPr/>
        <p:txBody>
          <a:bodyPr>
            <a:normAutofit fontScale="85000" lnSpcReduction="10000"/>
          </a:bodyPr>
          <a:lstStyle/>
          <a:p>
            <a:r>
              <a:rPr lang="en-GB" b="0" dirty="0">
                <a:effectLst/>
                <a:latin typeface="inherit"/>
              </a:rPr>
              <a:t>Understanding the needs of vulnerable customers</a:t>
            </a:r>
          </a:p>
          <a:p>
            <a:pPr>
              <a:buFont typeface="Arial" panose="020B0604020202020204" pitchFamily="34" charset="0"/>
              <a:buChar char="•"/>
            </a:pPr>
            <a:r>
              <a:rPr lang="en-GB" dirty="0">
                <a:effectLst/>
              </a:rPr>
              <a:t>Understand the nature and scale of characteristics of vulnerability that exist in their target market and customer base.</a:t>
            </a:r>
          </a:p>
          <a:p>
            <a:pPr>
              <a:buFont typeface="Arial" panose="020B0604020202020204" pitchFamily="34" charset="0"/>
              <a:buChar char="•"/>
            </a:pPr>
            <a:r>
              <a:rPr lang="en-GB" dirty="0">
                <a:effectLst/>
              </a:rPr>
              <a:t>Understand the impact of vulnerability on the needs of consumers in their target market and customer base, by asking what types of harm or disadvantage customers may be vulnerable to, and how this might affect the consumer experience and outcomes.</a:t>
            </a:r>
          </a:p>
          <a:p>
            <a:r>
              <a:rPr lang="en-GB" b="0" dirty="0">
                <a:effectLst/>
                <a:latin typeface="inherit"/>
              </a:rPr>
              <a:t>Skills and capability of staff</a:t>
            </a:r>
          </a:p>
          <a:p>
            <a:pPr>
              <a:buFont typeface="Arial" panose="020B0604020202020204" pitchFamily="34" charset="0"/>
              <a:buChar char="•"/>
            </a:pPr>
            <a:r>
              <a:rPr lang="en-GB" dirty="0">
                <a:effectLst/>
              </a:rPr>
              <a:t>Embed the fair treatment of vulnerable consumers across the workforce. All relevant staff should understand how their role affects the fair treatment of vulnerable consumers. </a:t>
            </a:r>
          </a:p>
          <a:p>
            <a:pPr>
              <a:buFont typeface="Arial" panose="020B0604020202020204" pitchFamily="34" charset="0"/>
              <a:buChar char="•"/>
            </a:pPr>
            <a:r>
              <a:rPr lang="en-GB" dirty="0">
                <a:effectLst/>
              </a:rPr>
              <a:t>Ensure frontline staff have the necessary skills and capability to recognise and respond to a range of characteristics of vulnerability. </a:t>
            </a:r>
          </a:p>
          <a:p>
            <a:pPr>
              <a:buFont typeface="Arial" panose="020B0604020202020204" pitchFamily="34" charset="0"/>
              <a:buChar char="•"/>
            </a:pPr>
            <a:r>
              <a:rPr lang="en-GB" dirty="0">
                <a:effectLst/>
              </a:rPr>
              <a:t>Offer practical and emotional support to frontline staff dealing with vulnerable consumers.</a:t>
            </a:r>
          </a:p>
          <a:p>
            <a:endParaRPr lang="en-GB" dirty="0"/>
          </a:p>
        </p:txBody>
      </p:sp>
    </p:spTree>
    <p:extLst>
      <p:ext uri="{BB962C8B-B14F-4D97-AF65-F5344CB8AC3E}">
        <p14:creationId xmlns:p14="http://schemas.microsoft.com/office/powerpoint/2010/main" val="72575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5841-AF87-40B2-AF69-DFEB07CDC7B4}"/>
              </a:ext>
            </a:extLst>
          </p:cNvPr>
          <p:cNvSpPr>
            <a:spLocks noGrp="1"/>
          </p:cNvSpPr>
          <p:nvPr>
            <p:ph type="title"/>
          </p:nvPr>
        </p:nvSpPr>
        <p:spPr/>
        <p:txBody>
          <a:bodyPr/>
          <a:lstStyle/>
          <a:p>
            <a:r>
              <a:rPr lang="en-GB" b="0" i="0" dirty="0">
                <a:solidFill>
                  <a:srgbClr val="3F3F3F"/>
                </a:solidFill>
                <a:effectLst/>
                <a:latin typeface="Verdana" panose="020B0604030504040204" pitchFamily="34" charset="0"/>
              </a:rPr>
              <a:t>Actions that SIS takes to treat vulnerable customers fairly-2</a:t>
            </a:r>
            <a:endParaRPr lang="en-GB" dirty="0"/>
          </a:p>
        </p:txBody>
      </p:sp>
      <p:sp>
        <p:nvSpPr>
          <p:cNvPr id="3" name="Content Placeholder 2">
            <a:extLst>
              <a:ext uri="{FF2B5EF4-FFF2-40B4-BE49-F238E27FC236}">
                <a16:creationId xmlns:a16="http://schemas.microsoft.com/office/drawing/2014/main" id="{4CD98E65-42EB-43B2-B3B9-8DF2A93B621B}"/>
              </a:ext>
            </a:extLst>
          </p:cNvPr>
          <p:cNvSpPr>
            <a:spLocks noGrp="1"/>
          </p:cNvSpPr>
          <p:nvPr>
            <p:ph idx="1"/>
          </p:nvPr>
        </p:nvSpPr>
        <p:spPr/>
        <p:txBody>
          <a:bodyPr>
            <a:normAutofit fontScale="77500" lnSpcReduction="20000"/>
          </a:bodyPr>
          <a:lstStyle/>
          <a:p>
            <a:pPr algn="l"/>
            <a:r>
              <a:rPr lang="en-GB" b="0" i="0" dirty="0">
                <a:solidFill>
                  <a:srgbClr val="3F3F3F"/>
                </a:solidFill>
                <a:effectLst/>
                <a:latin typeface="inherit"/>
              </a:rPr>
              <a:t>Taking practical action</a:t>
            </a:r>
          </a:p>
          <a:p>
            <a:r>
              <a:rPr lang="en-GB" dirty="0">
                <a:effectLst/>
              </a:rPr>
              <a:t>Product and service design:</a:t>
            </a:r>
          </a:p>
          <a:p>
            <a:pPr>
              <a:buFont typeface="Arial" panose="020B0604020202020204" pitchFamily="34" charset="0"/>
              <a:buChar char="•"/>
            </a:pPr>
            <a:r>
              <a:rPr lang="en-GB" dirty="0">
                <a:effectLst/>
              </a:rPr>
              <a:t>Consider the potential positive and negative impacts of a product or service on vulnerable consumers. Design products and services to avoid potential harmful impacts. </a:t>
            </a:r>
          </a:p>
          <a:p>
            <a:pPr>
              <a:buFont typeface="Arial" panose="020B0604020202020204" pitchFamily="34" charset="0"/>
              <a:buChar char="•"/>
            </a:pPr>
            <a:r>
              <a:rPr lang="en-GB" dirty="0">
                <a:effectLst/>
              </a:rPr>
              <a:t>Take vulnerable consumers into account at all stages of the product and service design process, including idea generation, development, testing, launch and review, to make sure products and services meet their needs. </a:t>
            </a:r>
          </a:p>
          <a:p>
            <a:r>
              <a:rPr lang="en-GB" dirty="0">
                <a:effectLst/>
              </a:rPr>
              <a:t>Customer service: </a:t>
            </a:r>
          </a:p>
          <a:p>
            <a:pPr>
              <a:buFont typeface="Arial" panose="020B0604020202020204" pitchFamily="34" charset="0"/>
              <a:buChar char="•"/>
            </a:pPr>
            <a:r>
              <a:rPr lang="en-GB" dirty="0">
                <a:effectLst/>
              </a:rPr>
              <a:t>Set up systems and processes in a way that will support and enable vulnerable consumers to disclose their needs. Firms should be able to spot signs of vulnerability. </a:t>
            </a:r>
          </a:p>
          <a:p>
            <a:pPr>
              <a:buFont typeface="Arial" panose="020B0604020202020204" pitchFamily="34" charset="0"/>
              <a:buChar char="•"/>
            </a:pPr>
            <a:r>
              <a:rPr lang="en-GB" dirty="0">
                <a:effectLst/>
              </a:rPr>
              <a:t>Deliver appropriate customer service that responds flexibly to the needs of vulnerable consumers. </a:t>
            </a:r>
          </a:p>
          <a:p>
            <a:pPr>
              <a:buFont typeface="Arial" panose="020B0604020202020204" pitchFamily="34" charset="0"/>
              <a:buChar char="•"/>
            </a:pPr>
            <a:r>
              <a:rPr lang="en-GB" dirty="0">
                <a:effectLst/>
              </a:rPr>
              <a:t>Make consumers aware of support available to them, including relevant options for third party representation and specialist support services.  </a:t>
            </a:r>
          </a:p>
          <a:p>
            <a:pPr>
              <a:buFont typeface="Arial" panose="020B0604020202020204" pitchFamily="34" charset="0"/>
              <a:buChar char="•"/>
            </a:pPr>
            <a:r>
              <a:rPr lang="en-GB" dirty="0">
                <a:effectLst/>
              </a:rPr>
              <a:t>Put in place systems and processes that support the delivery of good customer service, including systems to note and retrieve information about a customer’s needs. </a:t>
            </a:r>
          </a:p>
          <a:p>
            <a:endParaRPr lang="en-GB" dirty="0"/>
          </a:p>
        </p:txBody>
      </p:sp>
    </p:spTree>
    <p:extLst>
      <p:ext uri="{BB962C8B-B14F-4D97-AF65-F5344CB8AC3E}">
        <p14:creationId xmlns:p14="http://schemas.microsoft.com/office/powerpoint/2010/main" val="85850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9C830-D55F-424E-A6B7-A1644A26E532}"/>
              </a:ext>
            </a:extLst>
          </p:cNvPr>
          <p:cNvSpPr>
            <a:spLocks noGrp="1"/>
          </p:cNvSpPr>
          <p:nvPr>
            <p:ph type="title"/>
          </p:nvPr>
        </p:nvSpPr>
        <p:spPr/>
        <p:txBody>
          <a:bodyPr/>
          <a:lstStyle/>
          <a:p>
            <a:r>
              <a:rPr lang="en-GB" b="0" i="0" dirty="0">
                <a:solidFill>
                  <a:srgbClr val="3F3F3F"/>
                </a:solidFill>
                <a:effectLst/>
                <a:latin typeface="Verdana" panose="020B0604030504040204" pitchFamily="34" charset="0"/>
              </a:rPr>
              <a:t>Actions that SIS takes to treat vulnerable customers fairly-3</a:t>
            </a:r>
            <a:endParaRPr lang="en-GB" dirty="0"/>
          </a:p>
        </p:txBody>
      </p:sp>
      <p:sp>
        <p:nvSpPr>
          <p:cNvPr id="3" name="Content Placeholder 2">
            <a:extLst>
              <a:ext uri="{FF2B5EF4-FFF2-40B4-BE49-F238E27FC236}">
                <a16:creationId xmlns:a16="http://schemas.microsoft.com/office/drawing/2014/main" id="{41359A3B-5F8E-4D31-80DE-F522BECE9541}"/>
              </a:ext>
            </a:extLst>
          </p:cNvPr>
          <p:cNvSpPr>
            <a:spLocks noGrp="1"/>
          </p:cNvSpPr>
          <p:nvPr>
            <p:ph idx="1"/>
          </p:nvPr>
        </p:nvSpPr>
        <p:spPr/>
        <p:txBody>
          <a:bodyPr>
            <a:normAutofit fontScale="92500" lnSpcReduction="10000"/>
          </a:bodyPr>
          <a:lstStyle/>
          <a:p>
            <a:r>
              <a:rPr lang="en-GB" dirty="0">
                <a:effectLst/>
              </a:rPr>
              <a:t>Communications:</a:t>
            </a:r>
          </a:p>
          <a:p>
            <a:pPr>
              <a:buFont typeface="Arial" panose="020B0604020202020204" pitchFamily="34" charset="0"/>
              <a:buChar char="•"/>
            </a:pPr>
            <a:r>
              <a:rPr lang="en-GB" dirty="0">
                <a:effectLst/>
              </a:rPr>
              <a:t>Make sure all communications and information about products and services are understandable for consumers in their target market and customer base. </a:t>
            </a:r>
          </a:p>
          <a:p>
            <a:pPr>
              <a:buFont typeface="Arial" panose="020B0604020202020204" pitchFamily="34" charset="0"/>
              <a:buChar char="•"/>
            </a:pPr>
            <a:r>
              <a:rPr lang="en-GB" dirty="0">
                <a:effectLst/>
              </a:rPr>
              <a:t>Consider how they communicate with vulnerable consumers, taking into consideration their needs. Where possible, firms should offer multiple channels so vulnerable consumers have a choice. </a:t>
            </a:r>
          </a:p>
          <a:p>
            <a:pPr algn="l"/>
            <a:endParaRPr lang="en-GB" b="0" i="0" dirty="0">
              <a:solidFill>
                <a:srgbClr val="3F3F3F"/>
              </a:solidFill>
              <a:effectLst/>
              <a:latin typeface="inherit"/>
            </a:endParaRPr>
          </a:p>
          <a:p>
            <a:pPr algn="l"/>
            <a:r>
              <a:rPr lang="en-GB" b="0" i="0" dirty="0">
                <a:solidFill>
                  <a:srgbClr val="3F3F3F"/>
                </a:solidFill>
                <a:effectLst/>
                <a:latin typeface="inherit"/>
              </a:rPr>
              <a:t>Monitoring and evaluation</a:t>
            </a:r>
          </a:p>
          <a:p>
            <a:pPr>
              <a:buFont typeface="Arial" panose="020B0604020202020204" pitchFamily="34" charset="0"/>
              <a:buChar char="•"/>
            </a:pPr>
            <a:r>
              <a:rPr lang="en-GB" dirty="0">
                <a:effectLst/>
              </a:rPr>
              <a:t>Implement appropriate processes to evaluate where they have not met the needs of vulnerable consumers, so that they can make improvements. </a:t>
            </a:r>
          </a:p>
          <a:p>
            <a:pPr>
              <a:buFont typeface="Arial" panose="020B0604020202020204" pitchFamily="34" charset="0"/>
              <a:buChar char="•"/>
            </a:pPr>
            <a:r>
              <a:rPr lang="en-GB" dirty="0">
                <a:effectLst/>
              </a:rPr>
              <a:t>Produce and regularly review management information, appropriate to the nature of their business, on the outcomes they are delivering for vulnerable consumers.</a:t>
            </a:r>
          </a:p>
          <a:p>
            <a:endParaRPr lang="en-GB" dirty="0"/>
          </a:p>
        </p:txBody>
      </p:sp>
    </p:spTree>
    <p:extLst>
      <p:ext uri="{BB962C8B-B14F-4D97-AF65-F5344CB8AC3E}">
        <p14:creationId xmlns:p14="http://schemas.microsoft.com/office/powerpoint/2010/main" val="317546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C42C-26B4-4130-BF36-8D2DAA54D218}"/>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04BA2F1D-0DD3-43BF-903D-80EED2F974B6}"/>
              </a:ext>
            </a:extLst>
          </p:cNvPr>
          <p:cNvSpPr>
            <a:spLocks noGrp="1"/>
          </p:cNvSpPr>
          <p:nvPr>
            <p:ph idx="1"/>
          </p:nvPr>
        </p:nvSpPr>
        <p:spPr/>
        <p:txBody>
          <a:bodyPr/>
          <a:lstStyle/>
          <a:p>
            <a:r>
              <a:rPr lang="en-GB" dirty="0"/>
              <a:t>SIS is committed to treating vulnerable customers fairly and this commitment is driven from the top down;</a:t>
            </a:r>
          </a:p>
          <a:p>
            <a:r>
              <a:rPr lang="en-GB" dirty="0"/>
              <a:t>SIS sells via distribution and our Appointed Representatives share this commitment; and</a:t>
            </a:r>
          </a:p>
          <a:p>
            <a:r>
              <a:rPr lang="en-GB" dirty="0"/>
              <a:t>SIS has a module on vulnerable customers on its CPD course that all staff and AR staff have to complete annually.</a:t>
            </a:r>
          </a:p>
          <a:p>
            <a:endParaRPr lang="en-GB" dirty="0"/>
          </a:p>
        </p:txBody>
      </p:sp>
    </p:spTree>
    <p:extLst>
      <p:ext uri="{BB962C8B-B14F-4D97-AF65-F5344CB8AC3E}">
        <p14:creationId xmlns:p14="http://schemas.microsoft.com/office/powerpoint/2010/main" val="1269959415"/>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Wisp</Template>
  <TotalTime>114</TotalTime>
  <Words>649</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inherit</vt:lpstr>
      <vt:lpstr>Trebuchet MS</vt:lpstr>
      <vt:lpstr>Verdana</vt:lpstr>
      <vt:lpstr>Wingdings 3</vt:lpstr>
      <vt:lpstr>Facet</vt:lpstr>
      <vt:lpstr>SUMMIT INSURANCE SERVICES LIMITED'S APPROACH TO CONSUMER VULNERABILITY</vt:lpstr>
      <vt:lpstr>PowerPoint Presentation</vt:lpstr>
      <vt:lpstr>What the FCA wants</vt:lpstr>
      <vt:lpstr>Actions that SIS takes to treat vulnerable customers fairly-1 </vt:lpstr>
      <vt:lpstr>Actions that SIS takes to treat vulnerable customers fairly-2</vt:lpstr>
      <vt:lpstr>Actions that SIS takes to treat vulnerable customers fairly-3</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SUMMIT INSURANCE SERVICES LTD.'S APPROACH TO CONSUMER VULNERABILITY</dc:title>
  <dc:creator>Samantha Holland</dc:creator>
  <cp:lastModifiedBy>Liz Ballantyne - compucover</cp:lastModifiedBy>
  <cp:revision>16</cp:revision>
  <dcterms:created xsi:type="dcterms:W3CDTF">2015-03-20T15:21:07Z</dcterms:created>
  <dcterms:modified xsi:type="dcterms:W3CDTF">2022-05-23T08:48:18Z</dcterms:modified>
</cp:coreProperties>
</file>